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4259937"/>
            <a:ext cx="1046190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Shopping Behavior Analysis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5401747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3,900 customer transactions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5981819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Uncover spending patterns and customer segments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6561892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Python, SQL, Power BI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5177"/>
            <a:ext cx="1045547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 &amp; Dataset Summary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30454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3,900 purchases across multiple categories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10526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18 data columns including demographics and behavior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90599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37 missing values in Review Rating (handled via median imputation)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70671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features: age groups, purchase frequency, subscription status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697" y="636984"/>
            <a:ext cx="7394853" cy="723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Preparation &amp; Cleaning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10697" y="1453515"/>
            <a:ext cx="7144822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Preparation &amp; Cleaning Steps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810697" y="2379940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10697" y="2743200"/>
            <a:ext cx="6388656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810697" y="2919889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Loading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810697" y="3420785"/>
            <a:ext cx="638865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(pandas)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430929" y="2379940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430929" y="2743200"/>
            <a:ext cx="6388775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7430929" y="2919889"/>
            <a:ext cx="290881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Data Handling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430929" y="3420785"/>
            <a:ext cx="638877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(median imputation)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10697" y="4196715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10697" y="4559975"/>
            <a:ext cx="6388656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2"/>
          <p:cNvSpPr/>
          <p:nvPr/>
        </p:nvSpPr>
        <p:spPr>
          <a:xfrm>
            <a:off x="810697" y="4736663"/>
            <a:ext cx="3135511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Column Standardization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810697" y="5237559"/>
            <a:ext cx="638865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(snake_case)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430929" y="4196715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7430929" y="4559975"/>
            <a:ext cx="6388775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8" name="Text 16"/>
          <p:cNvSpPr/>
          <p:nvPr/>
        </p:nvSpPr>
        <p:spPr>
          <a:xfrm>
            <a:off x="7430929" y="4736663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7430929" y="5237559"/>
            <a:ext cx="638877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(age_group, purchase_frequency_days)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10697" y="6013490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810697" y="6376749"/>
            <a:ext cx="6388656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2" name="Text 20"/>
          <p:cNvSpPr/>
          <p:nvPr/>
        </p:nvSpPr>
        <p:spPr>
          <a:xfrm>
            <a:off x="810697" y="6553438"/>
            <a:ext cx="313384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Consistency Check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10697" y="7054334"/>
            <a:ext cx="638865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(removed redundant columns)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430929" y="6013490"/>
            <a:ext cx="23157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06</a:t>
            </a:r>
            <a:endParaRPr lang="en-US" sz="1800" dirty="0"/>
          </a:p>
        </p:txBody>
      </p:sp>
      <p:sp>
        <p:nvSpPr>
          <p:cNvPr id="25" name="Shape 23"/>
          <p:cNvSpPr/>
          <p:nvPr/>
        </p:nvSpPr>
        <p:spPr>
          <a:xfrm>
            <a:off x="7430929" y="6376749"/>
            <a:ext cx="6388775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6" name="Text 24"/>
          <p:cNvSpPr/>
          <p:nvPr/>
        </p:nvSpPr>
        <p:spPr>
          <a:xfrm>
            <a:off x="7430929" y="6553438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Integration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7430929" y="7054334"/>
            <a:ext cx="638877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(PostgreSQL)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356" y="781407"/>
            <a:ext cx="7558088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Business Insights from SQL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9356" y="2537341"/>
            <a:ext cx="7558088" cy="1238964"/>
          </a:xfrm>
          <a:prstGeom prst="roundRect">
            <a:avLst>
              <a:gd name="adj" fmla="val 11809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8876" y="2537341"/>
            <a:ext cx="121920" cy="1238964"/>
          </a:xfrm>
          <a:prstGeom prst="roundRect">
            <a:avLst>
              <a:gd name="adj" fmla="val 27877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6627852" y="2794397"/>
            <a:ext cx="6952536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by Gender: Male customers generated $157,090 vs Female $75,191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9356" y="4002881"/>
            <a:ext cx="7558088" cy="876538"/>
          </a:xfrm>
          <a:prstGeom prst="roundRect">
            <a:avLst>
              <a:gd name="adj" fmla="val 1669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248876" y="4002881"/>
            <a:ext cx="121920" cy="876538"/>
          </a:xfrm>
          <a:prstGeom prst="roundRect">
            <a:avLst>
              <a:gd name="adj" fmla="val 27877"/>
            </a:avLst>
          </a:prstGeom>
          <a:solidFill>
            <a:srgbClr val="282824"/>
          </a:solidFill>
          <a:ln/>
        </p:spPr>
      </p:sp>
      <p:sp>
        <p:nvSpPr>
          <p:cNvPr id="9" name="Text 6"/>
          <p:cNvSpPr/>
          <p:nvPr/>
        </p:nvSpPr>
        <p:spPr>
          <a:xfrm>
            <a:off x="6627852" y="4259937"/>
            <a:ext cx="6952536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Products by Rating: Gloves (3.86), Sandals (3.84), Boots (3.82)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9356" y="5105995"/>
            <a:ext cx="7558088" cy="1238964"/>
          </a:xfrm>
          <a:prstGeom prst="roundRect">
            <a:avLst>
              <a:gd name="adj" fmla="val 11809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48876" y="5105995"/>
            <a:ext cx="121920" cy="1238964"/>
          </a:xfrm>
          <a:prstGeom prst="roundRect">
            <a:avLst>
              <a:gd name="adj" fmla="val 27877"/>
            </a:avLst>
          </a:prstGeom>
          <a:solidFill>
            <a:srgbClr val="282824"/>
          </a:solidFill>
          <a:ln/>
        </p:spPr>
      </p:sp>
      <p:sp>
        <p:nvSpPr>
          <p:cNvPr id="12" name="Text 9"/>
          <p:cNvSpPr/>
          <p:nvPr/>
        </p:nvSpPr>
        <p:spPr>
          <a:xfrm>
            <a:off x="6627852" y="5363051"/>
            <a:ext cx="6952536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Shipping Impact: Express shipping averages $60.48 vs Standard $58.46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9356" y="6571536"/>
            <a:ext cx="7558088" cy="876538"/>
          </a:xfrm>
          <a:prstGeom prst="roundRect">
            <a:avLst>
              <a:gd name="adj" fmla="val 1669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48876" y="6571536"/>
            <a:ext cx="121920" cy="876538"/>
          </a:xfrm>
          <a:prstGeom prst="roundRect">
            <a:avLst>
              <a:gd name="adj" fmla="val 27877"/>
            </a:avLst>
          </a:prstGeom>
          <a:solidFill>
            <a:srgbClr val="282824"/>
          </a:solidFill>
          <a:ln/>
        </p:spPr>
      </p:sp>
      <p:sp>
        <p:nvSpPr>
          <p:cNvPr id="15" name="Text 12"/>
          <p:cNvSpPr/>
          <p:nvPr/>
        </p:nvSpPr>
        <p:spPr>
          <a:xfrm>
            <a:off x="6627852" y="6828592"/>
            <a:ext cx="6952536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Subscription Advantage: Subscribers show strong loyalty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58478"/>
            <a:ext cx="91305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Segmentation Analysis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300288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recent analysis categorizes customers into distinct segments, revealing valuable insights for targeted strategies.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36804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956548" y="3414236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666280" y="3448169"/>
            <a:ext cx="84424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 Customers: 3,116 (79.8%)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4037" y="441721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956548" y="446341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1666280" y="4497348"/>
            <a:ext cx="84424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Returning Customers: 701 (17.9%)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64037" y="546639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956548" y="5512594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1666280" y="5546527"/>
            <a:ext cx="84424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 Customers: 83 (2.1%)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4037" y="651557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956548" y="6561772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1666280" y="6595705"/>
            <a:ext cx="84424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Insight: Focus on converting Returning to Loyal segment</a:t>
            </a:r>
            <a:endParaRPr lang="en-US" sz="19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637" y="1019532"/>
            <a:ext cx="92447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Discount Dependency &amp; Top Products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4521637" y="2932867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analysis reveals key insights into product performance and customer behavior related to discounts.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4521637" y="4000619"/>
            <a:ext cx="4498896" cy="1678781"/>
          </a:xfrm>
          <a:prstGeom prst="roundRect">
            <a:avLst>
              <a:gd name="adj" fmla="val 2206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4768453" y="4247436"/>
            <a:ext cx="4005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Discount-Dependent Products: Hat (50%), Sneakers (49.66%), Coat (49.07%)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9267349" y="4000619"/>
            <a:ext cx="4499015" cy="1678781"/>
          </a:xfrm>
          <a:prstGeom prst="roundRect">
            <a:avLst>
              <a:gd name="adj" fmla="val 2206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9514165" y="4247436"/>
            <a:ext cx="40053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High-Spending Discount Users: 160 customers spent above average despite discounts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4521637" y="5926217"/>
            <a:ext cx="9244727" cy="1283732"/>
          </a:xfrm>
          <a:prstGeom prst="roundRect">
            <a:avLst>
              <a:gd name="adj" fmla="val 2885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4768453" y="6173033"/>
            <a:ext cx="87510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3 Products per Category: Jewelry (171 orders), Blouse (171 orders), Sandals (160 orders)</a:t>
            </a:r>
            <a:endParaRPr lang="en-US" sz="1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442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Breakdown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1974652"/>
            <a:ext cx="5835729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Analysis by Demographics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864037" y="253615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Age Group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32921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lead with $62,143, followed by Middle-aged ($59,197)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575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Subscription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481357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 generate $170,436 (73%) vs Subscribers $62,645 (27%)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97396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Gender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64037" y="67300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contribute significantly more to total revenue</a:t>
            </a:r>
            <a:endParaRPr lang="en-US" sz="1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534" y="513517"/>
            <a:ext cx="5866090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Recommendations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3534" y="1377077"/>
            <a:ext cx="7836932" cy="1121569"/>
          </a:xfrm>
          <a:prstGeom prst="roundRect">
            <a:avLst>
              <a:gd name="adj" fmla="val 978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0674" y="1377077"/>
            <a:ext cx="91440" cy="1121569"/>
          </a:xfrm>
          <a:prstGeom prst="roundRect">
            <a:avLst>
              <a:gd name="adj" fmla="val 30633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931664" y="1586627"/>
            <a:ext cx="233422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31664" y="1990487"/>
            <a:ext cx="734925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for subscribers.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3534" y="2685336"/>
            <a:ext cx="7836932" cy="1121569"/>
          </a:xfrm>
          <a:prstGeom prst="roundRect">
            <a:avLst>
              <a:gd name="adj" fmla="val 978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30674" y="2685336"/>
            <a:ext cx="91440" cy="1121569"/>
          </a:xfrm>
          <a:prstGeom prst="roundRect">
            <a:avLst>
              <a:gd name="adj" fmla="val 30633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931664" y="2894886"/>
            <a:ext cx="289774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931664" y="3298746"/>
            <a:ext cx="734925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move them into Loyal segment.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3534" y="3993594"/>
            <a:ext cx="7836932" cy="1121569"/>
          </a:xfrm>
          <a:prstGeom prst="roundRect">
            <a:avLst>
              <a:gd name="adj" fmla="val 978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30674" y="3993594"/>
            <a:ext cx="91440" cy="1121569"/>
          </a:xfrm>
          <a:prstGeom prst="roundRect">
            <a:avLst>
              <a:gd name="adj" fmla="val 30633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31664" y="4203144"/>
            <a:ext cx="243756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31664" y="4607004"/>
            <a:ext cx="734925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3534" y="5301853"/>
            <a:ext cx="7836932" cy="1121569"/>
          </a:xfrm>
          <a:prstGeom prst="roundRect">
            <a:avLst>
              <a:gd name="adj" fmla="val 978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0674" y="5301853"/>
            <a:ext cx="91440" cy="1121569"/>
          </a:xfrm>
          <a:prstGeom prst="roundRect">
            <a:avLst>
              <a:gd name="adj" fmla="val 30633"/>
            </a:avLst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931664" y="5511403"/>
            <a:ext cx="233422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31664" y="5915263"/>
            <a:ext cx="734925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products in campaigns.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3534" y="6610112"/>
            <a:ext cx="7836932" cy="1121569"/>
          </a:xfrm>
          <a:prstGeom prst="roundRect">
            <a:avLst>
              <a:gd name="adj" fmla="val 978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0674" y="6610112"/>
            <a:ext cx="91440" cy="1121569"/>
          </a:xfrm>
          <a:prstGeom prst="roundRect">
            <a:avLst>
              <a:gd name="adj" fmla="val 30633"/>
            </a:avLst>
          </a:prstGeom>
          <a:solidFill>
            <a:srgbClr val="282824"/>
          </a:solidFill>
          <a:ln/>
        </p:spPr>
      </p:sp>
      <p:sp>
        <p:nvSpPr>
          <p:cNvPr id="21" name="Text 19"/>
          <p:cNvSpPr/>
          <p:nvPr/>
        </p:nvSpPr>
        <p:spPr>
          <a:xfrm>
            <a:off x="931664" y="6819662"/>
            <a:ext cx="233422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931664" y="7223522"/>
            <a:ext cx="734925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age groups and express-shipping users.</a:t>
            </a:r>
            <a:endParaRPr lang="en-US" sz="14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5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776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0957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23897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are the highest revenue contributors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335875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1666280" y="343888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 customers represent 80% of the customer base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40793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666280" y="448806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Discount strategy needs refinement to protect margins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5711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666280" y="553724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Subscription model has growth potential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5062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1666280" y="658641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decisions can optimize marketing spend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2025-12-20T01:27:18Z</dcterms:created>
  <dcterms:modified xsi:type="dcterms:W3CDTF">2025-12-20T01:27:18Z</dcterms:modified>
</cp:coreProperties>
</file>